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Default Extension="jpeg" ContentType="image/jpeg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Default Extension="tiff" ContentType="image/tiff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99" r:id="rId3"/>
    <p:sldId id="467" r:id="rId4"/>
    <p:sldId id="469" r:id="rId5"/>
    <p:sldId id="497" r:id="rId6"/>
    <p:sldId id="496" r:id="rId7"/>
    <p:sldId id="399" r:id="rId8"/>
    <p:sldId id="517" r:id="rId9"/>
    <p:sldId id="300" r:id="rId10"/>
    <p:sldId id="471" r:id="rId11"/>
    <p:sldId id="303" r:id="rId12"/>
    <p:sldId id="304" r:id="rId13"/>
    <p:sldId id="302" r:id="rId14"/>
    <p:sldId id="472" r:id="rId15"/>
    <p:sldId id="473" r:id="rId16"/>
    <p:sldId id="307" r:id="rId17"/>
    <p:sldId id="470" r:id="rId18"/>
    <p:sldId id="474" r:id="rId19"/>
    <p:sldId id="475" r:id="rId20"/>
    <p:sldId id="518" r:id="rId21"/>
    <p:sldId id="519" r:id="rId22"/>
    <p:sldId id="493" r:id="rId23"/>
    <p:sldId id="494" r:id="rId24"/>
    <p:sldId id="495" r:id="rId25"/>
    <p:sldId id="323" r:id="rId26"/>
    <p:sldId id="476" r:id="rId27"/>
    <p:sldId id="325" r:id="rId28"/>
    <p:sldId id="328" r:id="rId29"/>
    <p:sldId id="444" r:id="rId30"/>
    <p:sldId id="445" r:id="rId31"/>
    <p:sldId id="492" r:id="rId32"/>
    <p:sldId id="329" r:id="rId33"/>
    <p:sldId id="477" r:id="rId34"/>
    <p:sldId id="478" r:id="rId35"/>
    <p:sldId id="332" r:id="rId36"/>
    <p:sldId id="447" r:id="rId37"/>
    <p:sldId id="333" r:id="rId38"/>
    <p:sldId id="334" r:id="rId39"/>
    <p:sldId id="479" r:id="rId40"/>
    <p:sldId id="480" r:id="rId41"/>
    <p:sldId id="337" r:id="rId42"/>
    <p:sldId id="338" r:id="rId43"/>
    <p:sldId id="339" r:id="rId44"/>
    <p:sldId id="498" r:id="rId45"/>
    <p:sldId id="481" r:id="rId46"/>
    <p:sldId id="482" r:id="rId47"/>
    <p:sldId id="520" r:id="rId48"/>
    <p:sldId id="521" r:id="rId49"/>
    <p:sldId id="416" r:id="rId50"/>
    <p:sldId id="483" r:id="rId51"/>
    <p:sldId id="436" r:id="rId52"/>
    <p:sldId id="435" r:id="rId53"/>
    <p:sldId id="484" r:id="rId54"/>
    <p:sldId id="485" r:id="rId55"/>
    <p:sldId id="514" r:id="rId56"/>
    <p:sldId id="515" r:id="rId57"/>
    <p:sldId id="516" r:id="rId58"/>
    <p:sldId id="458" r:id="rId59"/>
    <p:sldId id="459" r:id="rId60"/>
    <p:sldId id="460" r:id="rId61"/>
    <p:sldId id="461" r:id="rId62"/>
    <p:sldId id="462" r:id="rId63"/>
    <p:sldId id="463" r:id="rId64"/>
    <p:sldId id="464" r:id="rId65"/>
    <p:sldId id="465" r:id="rId66"/>
    <p:sldId id="466" r:id="rId67"/>
    <p:sldId id="502" r:id="rId68"/>
    <p:sldId id="503" r:id="rId69"/>
    <p:sldId id="487" r:id="rId70"/>
    <p:sldId id="488" r:id="rId71"/>
    <p:sldId id="522" r:id="rId72"/>
    <p:sldId id="523" r:id="rId73"/>
    <p:sldId id="506" r:id="rId74"/>
    <p:sldId id="508" r:id="rId75"/>
    <p:sldId id="513" r:id="rId76"/>
    <p:sldId id="512" r:id="rId77"/>
    <p:sldId id="509" r:id="rId78"/>
    <p:sldId id="352" r:id="rId79"/>
    <p:sldId id="353" r:id="rId80"/>
    <p:sldId id="354" r:id="rId81"/>
    <p:sldId id="355" r:id="rId82"/>
    <p:sldId id="504" r:id="rId83"/>
    <p:sldId id="389" r:id="rId84"/>
    <p:sldId id="318" r:id="rId85"/>
    <p:sldId id="315" r:id="rId86"/>
    <p:sldId id="290" r:id="rId8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8" autoAdjust="0"/>
    <p:restoredTop sz="92533" autoAdjust="0"/>
  </p:normalViewPr>
  <p:slideViewPr>
    <p:cSldViewPr snapToGrid="0">
      <p:cViewPr>
        <p:scale>
          <a:sx n="65" d="100"/>
          <a:sy n="65" d="100"/>
        </p:scale>
        <p:origin x="-1242" y="-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AC7F2EB-BEB2-4245-AA9D-A85EB9A901AF}" type="datetimeFigureOut">
              <a:rPr lang="en-US"/>
              <a:pPr>
                <a:defRPr/>
              </a:pPr>
              <a:t>4/10/2012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35E306F-7DC2-42A7-A9A0-E21E35F8E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71384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richardwiseman.wordpress.com/2009/05/21/its-the-friday-puzzle-9/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hlinkClick r:id="rId3"/>
              </a:rPr>
              <a:t>http://richardwiseman.wordpress.com/2009/05/21/its-the-friday-puzzle-9/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DEAA62-CCFB-444E-A6BF-F2646112C128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AEFEE-5676-48AE-B4FD-5CD480A868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12806370-8D6A-4F63-A5FF-B367A6603EA1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261C82E6-30DD-4BCE-855B-75D063920CAD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D7D7E2A2-B2B1-4877-986C-2EEFBC9882BD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4463" y="5867400"/>
            <a:ext cx="1227137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90723010-BDAA-4E3F-8D6A-3699D6D87E7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AF4B5CB-6F93-489E-99EE-1349EE64412F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60828C54-A0C4-49FB-AEC4-AFD723478E59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D449B38B-9F9B-444D-9159-A41346AC8AD0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69D751E0-004E-48A1-9806-68E23A386F6E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6248400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4F0F33C2-684B-441E-99E7-5E53A6A02C07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Laboratory for Percutaneous Surgery (The Perk Lab) – Copyright © Queen’s University, 2010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4CD0721-6D90-4C84-AC73-6417EA8EDE4B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Eric\Downloads\TemporalCalibration01.wmv" TargetMode="External"/><Relationship Id="rId4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-152400" y="2130425"/>
            <a:ext cx="9448800" cy="1470025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Palatino"/>
                <a:cs typeface="Palatino"/>
              </a:rPr>
              <a:t>Temporal Calibration of Tracked Freehand Ultrasound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219200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500" dirty="0" smtClean="0">
                <a:latin typeface="Palatino"/>
                <a:cs typeface="Palatino"/>
              </a:rPr>
              <a:t>Eric Moult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500" dirty="0" err="1" smtClean="0">
                <a:latin typeface="Palatino"/>
                <a:cs typeface="Palatino"/>
              </a:rPr>
              <a:t>Andras</a:t>
            </a:r>
            <a:r>
              <a:rPr lang="en-US" sz="4500" dirty="0" smtClean="0">
                <a:latin typeface="Palatino"/>
                <a:cs typeface="Palatino"/>
              </a:rPr>
              <a:t> Lasso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1371600" y="5257800"/>
            <a:ext cx="6400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70000" lnSpcReduction="2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CA" sz="3200" dirty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rPr>
              <a:t>Laboratory for Percutaneous Surgery</a:t>
            </a:r>
            <a:br>
              <a:rPr lang="en-CA" sz="3200" dirty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rPr>
            </a:br>
            <a:r>
              <a:rPr lang="en-CA" sz="3200" dirty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rPr>
              <a:t>School of Computing, Queen’s University, Canada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Project onto principal axis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Compute distance from mean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49401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65500" y="1890517"/>
            <a:ext cx="287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37592" y="4659245"/>
            <a:ext cx="349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tracker position metric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4805" y="2763004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43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/>
        </p:nvSpPr>
        <p:spPr bwMode="auto">
          <a:xfrm>
            <a:off x="492125" y="273050"/>
            <a:ext cx="8229600" cy="22669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dirty="0" smtClean="0">
              <a:effectLst/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STEP1: Project onto principal axis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Use PCA to find principal axis of variation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 rot="12185001">
            <a:off x="6640442" y="321158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2185001">
            <a:off x="6167729" y="3048928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2185001">
            <a:off x="6012516" y="3314898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12185001">
            <a:off x="6016052" y="3564995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12185001">
            <a:off x="5638590" y="352934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2185001">
            <a:off x="5388127" y="3461936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12185001">
            <a:off x="5185289" y="3680283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2185001">
            <a:off x="5077702" y="3851004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2185001">
            <a:off x="4843114" y="381535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12185001">
            <a:off x="4656150" y="3874947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12185001">
            <a:off x="4516813" y="4172668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2185001">
            <a:off x="4282225" y="4089389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2185001">
            <a:off x="4142887" y="438711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2185001">
            <a:off x="4146424" y="4541956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12185001">
            <a:off x="3768961" y="4601553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12185001">
            <a:off x="3502623" y="4470649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12185001">
            <a:off x="3395035" y="4815996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12185001">
            <a:off x="3303322" y="497084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12185001">
            <a:off x="3021110" y="5030438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12185001">
            <a:off x="2723022" y="4978909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12185001">
            <a:off x="2647184" y="524488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03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/>
        </p:nvSpPr>
        <p:spPr bwMode="auto">
          <a:xfrm>
            <a:off x="492125" y="273050"/>
            <a:ext cx="8229600" cy="22669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dirty="0" smtClean="0">
              <a:effectLst/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STEP1: Project onto principal axis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Use PCA to find principal axis of variation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 rot="12185001">
            <a:off x="6640442" y="321158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2185001">
            <a:off x="6167729" y="3048928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2185001">
            <a:off x="6012516" y="3314898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12185001">
            <a:off x="6016052" y="3564995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12185001">
            <a:off x="5638590" y="352934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2185001">
            <a:off x="5388127" y="3461936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12185001">
            <a:off x="5185289" y="3680283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2185001">
            <a:off x="5077702" y="3851004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2185001">
            <a:off x="4843114" y="381535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12185001">
            <a:off x="4656150" y="3874947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12185001">
            <a:off x="4516813" y="4172668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2185001">
            <a:off x="4282225" y="4089389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2185001">
            <a:off x="4142887" y="438711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2185001">
            <a:off x="4146424" y="4541956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12185001">
            <a:off x="3768961" y="4601553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12185001">
            <a:off x="3502623" y="4470649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12185001">
            <a:off x="3395035" y="4815996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12185001">
            <a:off x="3303322" y="497084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12185001">
            <a:off x="3021110" y="5030438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12185001">
            <a:off x="2723022" y="4978909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12185001">
            <a:off x="2647184" y="5244881"/>
            <a:ext cx="127000" cy="142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968500" y="2651125"/>
            <a:ext cx="5349875" cy="307975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1992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/>
        </p:nvSpPr>
        <p:spPr bwMode="auto">
          <a:xfrm>
            <a:off x="492125" y="273050"/>
            <a:ext cx="8229600" cy="22669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dirty="0" smtClean="0">
              <a:effectLst/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STEP1: Project onto principal axis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Use PCA to find principal axis of variation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68500" y="2651125"/>
            <a:ext cx="5349875" cy="3079750"/>
            <a:chOff x="1968500" y="2651125"/>
            <a:chExt cx="5349875" cy="3079750"/>
          </a:xfrm>
        </p:grpSpPr>
        <p:sp>
          <p:nvSpPr>
            <p:cNvPr id="3" name="Oval 2"/>
            <p:cNvSpPr/>
            <p:nvPr/>
          </p:nvSpPr>
          <p:spPr>
            <a:xfrm rot="12185001">
              <a:off x="6237810" y="3154496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2185001">
              <a:off x="6118407" y="3248207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2185001">
              <a:off x="6012516" y="3314898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2185001">
              <a:off x="5920137" y="3354569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2185001">
              <a:off x="5638590" y="3529341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2185001">
              <a:off x="5370555" y="3663582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12185001">
              <a:off x="5264664" y="3743783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12185001">
              <a:off x="5010142" y="3891534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12185001">
              <a:off x="4890739" y="3958226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2185001">
              <a:off x="4784848" y="4038427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2185001">
              <a:off x="4449253" y="4213198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2185001">
              <a:off x="4329850" y="4279889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2185001">
              <a:off x="4142887" y="4387111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2185001">
              <a:off x="3955924" y="4494332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2185001">
              <a:off x="3836521" y="4547513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2185001">
              <a:off x="3581998" y="4708774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2185001">
              <a:off x="3395035" y="4815996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2185001">
              <a:off x="3181049" y="4950237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2185001">
              <a:off x="3021110" y="5030438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2185001">
              <a:off x="2834147" y="5137659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2185001">
              <a:off x="2701232" y="5204351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1968500" y="2651125"/>
              <a:ext cx="5349875" cy="307975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5315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Project onto principal axis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Compute distance from mean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49401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65500" y="1890517"/>
            <a:ext cx="281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37592" y="4659245"/>
            <a:ext cx="349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tracker position metric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4805" y="2763004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25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Project onto principal axis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Compute distance from mean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49401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65500" y="1890517"/>
            <a:ext cx="2828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37592" y="4659245"/>
            <a:ext cx="349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tracker position metric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64805" y="3573604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7403" y="2626395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25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365625" y="3952875"/>
            <a:ext cx="381000" cy="571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968500" y="2651125"/>
            <a:ext cx="5349875" cy="3079750"/>
            <a:chOff x="1968500" y="2651125"/>
            <a:chExt cx="5349875" cy="3079750"/>
          </a:xfrm>
        </p:grpSpPr>
        <p:sp>
          <p:nvSpPr>
            <p:cNvPr id="35" name="Oval 34"/>
            <p:cNvSpPr/>
            <p:nvPr/>
          </p:nvSpPr>
          <p:spPr>
            <a:xfrm rot="12185001">
              <a:off x="6237810" y="3154496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2185001">
              <a:off x="6118407" y="3248207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2185001">
              <a:off x="6012516" y="3314898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2185001">
              <a:off x="5920137" y="3354569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2185001">
              <a:off x="5638590" y="3529341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2185001">
              <a:off x="5370555" y="3663582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2185001">
              <a:off x="5264664" y="3743783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2185001">
              <a:off x="5010142" y="3891534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12185001">
              <a:off x="4890739" y="3958226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2185001">
              <a:off x="4784848" y="4038427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2185001">
              <a:off x="4449253" y="4213198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2185001">
              <a:off x="4329850" y="4279889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2185001">
              <a:off x="4142887" y="4387111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12185001">
              <a:off x="3955924" y="4494332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12185001">
              <a:off x="3836521" y="4547513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12185001">
              <a:off x="3581998" y="4708774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12185001">
              <a:off x="3395035" y="4815996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12185001">
              <a:off x="3181049" y="4950237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12185001">
              <a:off x="3021110" y="5030438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12185001">
              <a:off x="2834147" y="5137659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12185001">
              <a:off x="2701232" y="5204351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1968500" y="2651125"/>
              <a:ext cx="5349875" cy="307975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1"/>
          <p:cNvSpPr>
            <a:spLocks noGrp="1"/>
          </p:cNvSpPr>
          <p:nvPr/>
        </p:nvSpPr>
        <p:spPr bwMode="auto">
          <a:xfrm>
            <a:off x="492125" y="273050"/>
            <a:ext cx="8229600" cy="22669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dirty="0" smtClean="0">
              <a:effectLst/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STEP2: Compute distance from mean</a:t>
            </a:r>
          </a:p>
        </p:txBody>
      </p:sp>
    </p:spTree>
    <p:extLst>
      <p:ext uri="{BB962C8B-B14F-4D97-AF65-F5344CB8AC3E}">
        <p14:creationId xmlns:p14="http://schemas.microsoft.com/office/powerpoint/2010/main" xmlns="" val="194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365625" y="3952875"/>
            <a:ext cx="381000" cy="571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51125" y="4064000"/>
            <a:ext cx="1714500" cy="9525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17775" y="5026025"/>
            <a:ext cx="381000" cy="5715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968500" y="2651125"/>
            <a:ext cx="5349875" cy="3079750"/>
            <a:chOff x="1968500" y="2651125"/>
            <a:chExt cx="5349875" cy="3079750"/>
          </a:xfrm>
        </p:grpSpPr>
        <p:sp>
          <p:nvSpPr>
            <p:cNvPr id="35" name="Oval 34"/>
            <p:cNvSpPr/>
            <p:nvPr/>
          </p:nvSpPr>
          <p:spPr>
            <a:xfrm rot="12185001">
              <a:off x="6237810" y="3154496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2185001">
              <a:off x="6118407" y="3248207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2185001">
              <a:off x="6012516" y="3314898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2185001">
              <a:off x="5920137" y="3354569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2185001">
              <a:off x="5638590" y="3529341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2185001">
              <a:off x="5370555" y="3663582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2185001">
              <a:off x="5264664" y="3743783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2185001">
              <a:off x="5010142" y="3891534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12185001">
              <a:off x="4890739" y="3958226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2185001">
              <a:off x="4784848" y="4038427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2185001">
              <a:off x="4449253" y="4213198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2185001">
              <a:off x="4329850" y="4279889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2185001">
              <a:off x="4142887" y="4387111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12185001">
              <a:off x="3955924" y="4494332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12185001">
              <a:off x="3836521" y="4547513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12185001">
              <a:off x="3581998" y="4708774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12185001">
              <a:off x="3395035" y="4815996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12185001">
              <a:off x="3181049" y="4950237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12185001">
              <a:off x="3021110" y="5030438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12185001">
              <a:off x="2834147" y="5137659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12185001">
              <a:off x="2701232" y="5204351"/>
              <a:ext cx="127000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1968500" y="2651125"/>
              <a:ext cx="5349875" cy="307975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1"/>
          <p:cNvSpPr>
            <a:spLocks noGrp="1"/>
          </p:cNvSpPr>
          <p:nvPr/>
        </p:nvSpPr>
        <p:spPr bwMode="auto">
          <a:xfrm>
            <a:off x="492125" y="273050"/>
            <a:ext cx="8229600" cy="22669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dirty="0" smtClean="0">
              <a:effectLst/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STEP2: Compute distance from mean</a:t>
            </a:r>
          </a:p>
        </p:txBody>
      </p:sp>
      <p:sp>
        <p:nvSpPr>
          <p:cNvPr id="2" name="TextBox 1"/>
          <p:cNvSpPr txBox="1"/>
          <p:nvPr/>
        </p:nvSpPr>
        <p:spPr>
          <a:xfrm rot="19852626">
            <a:off x="1486280" y="3944911"/>
            <a:ext cx="343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Tracker position metric</a:t>
            </a:r>
            <a:endParaRPr lang="en-US" sz="2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0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Project onto principal axis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Compute distance from mean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49401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65500" y="1890517"/>
            <a:ext cx="2828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37592" y="4659245"/>
            <a:ext cx="349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tracker position metric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64805" y="3573604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7403" y="2626395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36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Project onto principal axis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Compute distance from mean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49401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65500" y="1890517"/>
            <a:ext cx="285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37592" y="4659245"/>
            <a:ext cx="349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tracker position metric</a:t>
            </a:r>
          </a:p>
        </p:txBody>
      </p:sp>
      <p:pic>
        <p:nvPicPr>
          <p:cNvPr id="17" name="Picture 16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7403" y="2626395"/>
            <a:ext cx="801421" cy="683548"/>
          </a:xfrm>
          <a:prstGeom prst="rect">
            <a:avLst/>
          </a:prstGeom>
        </p:spPr>
      </p:pic>
      <p:pic>
        <p:nvPicPr>
          <p:cNvPr id="18" name="Picture 17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04152" y="3467803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36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49"/>
            <a:ext cx="8229600" cy="5359692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Motivation</a:t>
            </a:r>
            <a:endParaRPr 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Tracked freehand US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Similar to regular US except probe’s pose is tracked</a:t>
            </a: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Problem: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Temporal misalignment between </a:t>
            </a:r>
            <a:r>
              <a:rPr lang="en-US" sz="240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p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ose </a:t>
            </a:r>
            <a:r>
              <a:rPr lang="en-US" sz="240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and image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data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Caused by different hardware delays in video acquisition and pose tracking systems</a:t>
            </a: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60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Algorithm Overview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378301" y="2715503"/>
            <a:ext cx="3448040" cy="1296959"/>
            <a:chOff x="2134839" y="2972194"/>
            <a:chExt cx="2837444" cy="1067287"/>
          </a:xfrm>
        </p:grpSpPr>
        <p:sp>
          <p:nvSpPr>
            <p:cNvPr id="3" name="Oval 2"/>
            <p:cNvSpPr/>
            <p:nvPr/>
          </p:nvSpPr>
          <p:spPr>
            <a:xfrm>
              <a:off x="2134839" y="2972194"/>
              <a:ext cx="2837444" cy="1067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22531" y="3176784"/>
              <a:ext cx="24905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Compute tracker </a:t>
              </a: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/>
              </a:r>
              <a:b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</a:b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>position </a:t>
              </a:r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metric</a:t>
              </a:r>
              <a:endParaRPr lang="en-US" sz="2400" dirty="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018235" y="230762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02470" y="229790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4076" y="1809182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142" y="1814128"/>
            <a:ext cx="292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Tracker Sequence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38" name="Straight Arrow Connector 37"/>
          <p:cNvCxnSpPr>
            <a:stCxn id="3" idx="4"/>
          </p:cNvCxnSpPr>
          <p:nvPr/>
        </p:nvCxnSpPr>
        <p:spPr>
          <a:xfrm>
            <a:off x="2102321" y="4012462"/>
            <a:ext cx="572983" cy="567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8" idx="4"/>
          </p:cNvCxnSpPr>
          <p:nvPr/>
        </p:nvCxnSpPr>
        <p:spPr>
          <a:xfrm flipH="1">
            <a:off x="5837027" y="3989232"/>
            <a:ext cx="768467" cy="563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56990" y="5771394"/>
            <a:ext cx="218765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2773" y="5762830"/>
            <a:ext cx="210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Time Offset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254469" y="5475330"/>
            <a:ext cx="0" cy="2934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5339" y="1812971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44634" y="1831427"/>
            <a:ext cx="2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Image Sequence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81474" y="2692273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970" y="2940889"/>
            <a:ext cx="2371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Compute </a:t>
            </a: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</a:t>
            </a:r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metric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570984" y="4178371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20849" y="4426987"/>
            <a:ext cx="3074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Correlate tracker and 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metrics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560" y="2587985"/>
            <a:ext cx="4026468" cy="1546067"/>
          </a:xfrm>
          <a:prstGeom prst="ellipse">
            <a:avLst/>
          </a:prstGeom>
          <a:solidFill>
            <a:srgbClr val="FFFF00">
              <a:alpha val="32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9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Algorithm Overview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378301" y="2715503"/>
            <a:ext cx="3448040" cy="1296959"/>
            <a:chOff x="2134839" y="2972194"/>
            <a:chExt cx="2837444" cy="1067287"/>
          </a:xfrm>
        </p:grpSpPr>
        <p:sp>
          <p:nvSpPr>
            <p:cNvPr id="3" name="Oval 2"/>
            <p:cNvSpPr/>
            <p:nvPr/>
          </p:nvSpPr>
          <p:spPr>
            <a:xfrm>
              <a:off x="2134839" y="2972194"/>
              <a:ext cx="2837444" cy="1067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22531" y="3176784"/>
              <a:ext cx="24905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Compute tracker </a:t>
              </a: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/>
              </a:r>
              <a:b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</a:b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>position </a:t>
              </a:r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metric</a:t>
              </a:r>
              <a:endParaRPr lang="en-US" sz="2400" dirty="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018235" y="230762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02470" y="229790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4076" y="1809182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142" y="1814128"/>
            <a:ext cx="292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Tracker Sequence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38" name="Straight Arrow Connector 37"/>
          <p:cNvCxnSpPr>
            <a:stCxn id="3" idx="4"/>
          </p:cNvCxnSpPr>
          <p:nvPr/>
        </p:nvCxnSpPr>
        <p:spPr>
          <a:xfrm>
            <a:off x="2102321" y="4012462"/>
            <a:ext cx="572983" cy="567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8" idx="4"/>
          </p:cNvCxnSpPr>
          <p:nvPr/>
        </p:nvCxnSpPr>
        <p:spPr>
          <a:xfrm flipH="1">
            <a:off x="5837027" y="3989232"/>
            <a:ext cx="768467" cy="563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56990" y="5771394"/>
            <a:ext cx="218765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2773" y="5762830"/>
            <a:ext cx="210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Time Offset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254469" y="5475330"/>
            <a:ext cx="0" cy="2934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5339" y="1812971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44634" y="1831427"/>
            <a:ext cx="2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Image Sequence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81474" y="2692273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970" y="2940889"/>
            <a:ext cx="2371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Compute </a:t>
            </a: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</a:t>
            </a:r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metric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570984" y="4178371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20849" y="4426987"/>
            <a:ext cx="3074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Correlate tracker and 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metrics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553421" y="2560965"/>
            <a:ext cx="4026468" cy="1546067"/>
          </a:xfrm>
          <a:prstGeom prst="ellipse">
            <a:avLst/>
          </a:prstGeom>
          <a:solidFill>
            <a:srgbClr val="FFFF00">
              <a:alpha val="32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0620" y="2890666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9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/>
        </p:nvSpPr>
        <p:spPr bwMode="auto">
          <a:xfrm>
            <a:off x="492125" y="273049"/>
            <a:ext cx="8229600" cy="4333851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First attempt: Use Hough transform to find position metric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SLOW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!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!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Run-time for 500 image sequence was &gt; 2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minutes</a:t>
            </a:r>
          </a:p>
          <a:p>
            <a:pPr marL="342900" indent="-342900" algn="l" eaLnBrk="1" hangingPunct="1">
              <a:buFont typeface="Arial"/>
              <a:buChar char="•"/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The thickness of the line in US image caused ambiguity in the which line would be chosen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latin typeface="Palatino"/>
                <a:cs typeface="Palatino"/>
              </a:rPr>
              <a:t>Results in detected line “flipping” back and forth</a:t>
            </a: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lvl="1"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48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First attempt: Hough transform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20" name="Picture 19" descr="rgbImage082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821" y="1691015"/>
            <a:ext cx="6184359" cy="464581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364536" y="3728754"/>
            <a:ext cx="4377771" cy="12699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505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First attempt: Hough transform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20" name="Picture 19" descr="rgbImage082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821" y="1691015"/>
            <a:ext cx="6184359" cy="464581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364536" y="3728754"/>
            <a:ext cx="4377771" cy="12699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472629" y="3391004"/>
            <a:ext cx="4067003" cy="20670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ircular Arrow 9"/>
          <p:cNvSpPr/>
          <p:nvPr/>
        </p:nvSpPr>
        <p:spPr>
          <a:xfrm rot="3836253">
            <a:off x="6562745" y="3202759"/>
            <a:ext cx="459396" cy="555649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/>
          <p:cNvSpPr/>
          <p:nvPr/>
        </p:nvSpPr>
        <p:spPr>
          <a:xfrm rot="14618821">
            <a:off x="2040119" y="4976356"/>
            <a:ext cx="459396" cy="555649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2742526"/>
            <a:ext cx="3796770" cy="1743505"/>
            <a:chOff x="175650" y="2208146"/>
            <a:chExt cx="1802117" cy="87903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75882" y="2603210"/>
              <a:ext cx="1301885" cy="48397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5650" y="2208146"/>
              <a:ext cx="1675443" cy="418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Palatino"/>
                  <a:cs typeface="Palatino"/>
                </a:rPr>
                <a:t>Thickness causes Ambiguity</a:t>
              </a:r>
              <a:endParaRPr lang="en-US" sz="2400" dirty="0">
                <a:solidFill>
                  <a:srgbClr val="FF0000"/>
                </a:solidFill>
                <a:latin typeface="Palatino"/>
                <a:cs typeface="Palatino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1071192" y="3543403"/>
            <a:ext cx="2360764" cy="1414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576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3320158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</a:t>
            </a:r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Line fitting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4158033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STEP3 Compute </a:t>
            </a:r>
            <a:r>
              <a:rPr lang="en-US" sz="2400" dirty="0">
                <a:solidFill>
                  <a:srgbClr val="000000"/>
                </a:solidFill>
                <a:latin typeface="Palatino"/>
                <a:cs typeface="Palatino"/>
              </a:rPr>
              <a:t>distance from mean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755505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60307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94524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139083"/>
            <a:ext cx="6917526" cy="287311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32082" y="1623137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64615" y="5114366"/>
            <a:ext cx="3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image position metric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72096" y="2503262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Compute intensity profile metric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5883" y="2128346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4741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26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3320158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</a:t>
            </a:r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Line fitting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4158033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STEP3 Compute </a:t>
            </a:r>
            <a:r>
              <a:rPr lang="en-US" sz="2400" dirty="0">
                <a:solidFill>
                  <a:srgbClr val="000000"/>
                </a:solidFill>
                <a:latin typeface="Palatino"/>
                <a:cs typeface="Palatino"/>
              </a:rPr>
              <a:t>distance from mean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755505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60307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94524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139083"/>
            <a:ext cx="6917526" cy="287311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32082" y="1623137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64615" y="5114366"/>
            <a:ext cx="3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image position metric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72096" y="2503262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Compute intensity profile metric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5883" y="2128346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33055" y="238286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71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STEP1: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intensity profile metric</a:t>
            </a:r>
          </a:p>
        </p:txBody>
      </p:sp>
      <p:pic>
        <p:nvPicPr>
          <p:cNvPr id="20" name="Picture 19" descr="rgbImage082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821" y="1691015"/>
            <a:ext cx="6184359" cy="464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80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STEP1: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intensity profile metric</a:t>
            </a:r>
          </a:p>
        </p:txBody>
      </p:sp>
      <p:pic>
        <p:nvPicPr>
          <p:cNvPr id="6" name="Picture 5" descr="scanLineImage082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600" y="1692000"/>
            <a:ext cx="6186740" cy="46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44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29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STEP1: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intensity profile metric</a:t>
            </a:r>
          </a:p>
        </p:txBody>
      </p:sp>
      <p:pic>
        <p:nvPicPr>
          <p:cNvPr id="3" name="Picture 2" descr="IntensityProfile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8315" y="1692000"/>
            <a:ext cx="7307371" cy="41713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-815131" y="3556579"/>
            <a:ext cx="2981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Palatino"/>
                <a:cs typeface="Palatino"/>
              </a:rPr>
              <a:t>Grayscale</a:t>
            </a:r>
            <a:r>
              <a:rPr lang="en-US" sz="2400" dirty="0" smtClean="0">
                <a:latin typeface="Palatino"/>
                <a:cs typeface="Palatino"/>
              </a:rPr>
              <a:t> Intensity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2806" y="5911106"/>
            <a:ext cx="5229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Distance from top of image (pixels)</a:t>
            </a:r>
            <a:endParaRPr lang="en-US" sz="2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40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ckerHomo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30271"/>
            <a:ext cx="5487040" cy="40953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49"/>
            <a:ext cx="8229600" cy="763067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Motivation</a:t>
            </a:r>
            <a:endParaRPr 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</p:txBody>
      </p:sp>
      <p:pic>
        <p:nvPicPr>
          <p:cNvPr id="3" name="Picture 2" descr="rgbImage11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34228" y="3762400"/>
            <a:ext cx="1738014" cy="1305630"/>
          </a:xfrm>
          <a:prstGeom prst="rect">
            <a:avLst/>
          </a:prstGeom>
        </p:spPr>
      </p:pic>
      <p:pic>
        <p:nvPicPr>
          <p:cNvPr id="7" name="Picture 6" descr="rgbImage03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1221" y="1879319"/>
            <a:ext cx="1738014" cy="13056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52782" y="969270"/>
            <a:ext cx="294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Tracker Pose Stream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1975" y="971266"/>
            <a:ext cx="204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Image Stream</a:t>
            </a:r>
            <a:endParaRPr lang="en-US" sz="2400" dirty="0">
              <a:latin typeface="Palatino"/>
              <a:cs typeface="Palatino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571583" y="5604851"/>
            <a:ext cx="154419" cy="664470"/>
            <a:chOff x="2339260" y="5719340"/>
            <a:chExt cx="154419" cy="664470"/>
          </a:xfrm>
        </p:grpSpPr>
        <p:sp>
          <p:nvSpPr>
            <p:cNvPr id="13" name="Oval 12"/>
            <p:cNvSpPr/>
            <p:nvPr/>
          </p:nvSpPr>
          <p:spPr>
            <a:xfrm>
              <a:off x="2339260" y="6233406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341279" y="5984729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43298" y="5719340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61499" y="5685406"/>
            <a:ext cx="154419" cy="664470"/>
            <a:chOff x="2339260" y="5719340"/>
            <a:chExt cx="154419" cy="664470"/>
          </a:xfrm>
        </p:grpSpPr>
        <p:sp>
          <p:nvSpPr>
            <p:cNvPr id="24" name="Oval 23"/>
            <p:cNvSpPr/>
            <p:nvPr/>
          </p:nvSpPr>
          <p:spPr>
            <a:xfrm>
              <a:off x="2339260" y="6233406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41279" y="5984729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343298" y="5719340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V="1">
            <a:off x="7985360" y="1337487"/>
            <a:ext cx="0" cy="489061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61915" y="2545644"/>
            <a:ext cx="647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665687" y="4413810"/>
            <a:ext cx="647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6200000">
            <a:off x="7842842" y="1515454"/>
            <a:ext cx="90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Time</a:t>
            </a:r>
            <a:endParaRPr lang="en-US" sz="2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05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nsityProfile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8315" y="1692000"/>
            <a:ext cx="7307371" cy="41713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STEP1: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intensity profile metric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648419" y="3894042"/>
            <a:ext cx="5534839" cy="238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98144" y="1965906"/>
            <a:ext cx="5534839" cy="238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770024" y="1985967"/>
            <a:ext cx="13512" cy="19319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07815" y="2526365"/>
            <a:ext cx="1202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50% of Peak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815131" y="3556579"/>
            <a:ext cx="2981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Palatino"/>
                <a:cs typeface="Palatino"/>
              </a:rPr>
              <a:t>Grayscale</a:t>
            </a:r>
            <a:r>
              <a:rPr lang="en-US" sz="2400" dirty="0" smtClean="0">
                <a:latin typeface="Palatino"/>
                <a:cs typeface="Palatino"/>
              </a:rPr>
              <a:t> Intensity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2806" y="5911106"/>
            <a:ext cx="5229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Distance from top of image (pixels)</a:t>
            </a:r>
            <a:endParaRPr lang="en-US" sz="2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609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nsityProfile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8315" y="1692000"/>
            <a:ext cx="7307371" cy="41713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STEP1: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intensity profile metric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648419" y="3894042"/>
            <a:ext cx="5534839" cy="238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98144" y="1965906"/>
            <a:ext cx="5534839" cy="238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770024" y="1985967"/>
            <a:ext cx="13512" cy="19319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07815" y="2526365"/>
            <a:ext cx="1202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50% of Peak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815131" y="3556579"/>
            <a:ext cx="2981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Palatino"/>
                <a:cs typeface="Palatino"/>
              </a:rPr>
              <a:t>Grayscale</a:t>
            </a:r>
            <a:r>
              <a:rPr lang="en-US" sz="2400" dirty="0" smtClean="0">
                <a:latin typeface="Palatino"/>
                <a:cs typeface="Palatino"/>
              </a:rPr>
              <a:t> Intensity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2806" y="5911106"/>
            <a:ext cx="5229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Distance from top of image (pixels)</a:t>
            </a:r>
            <a:endParaRPr lang="en-US" sz="2400" dirty="0">
              <a:latin typeface="Palatino"/>
              <a:cs typeface="Palatino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48072" y="2796563"/>
            <a:ext cx="3229280" cy="1094309"/>
            <a:chOff x="-1445745" y="2526364"/>
            <a:chExt cx="3229280" cy="1094309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-1445745" y="2972194"/>
              <a:ext cx="1621396" cy="6484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08092" y="2526364"/>
              <a:ext cx="1675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COG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 flipV="1">
            <a:off x="4148073" y="3701732"/>
            <a:ext cx="0" cy="3782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057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STEP1: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intensity profile metric</a:t>
            </a:r>
          </a:p>
        </p:txBody>
      </p:sp>
      <p:pic>
        <p:nvPicPr>
          <p:cNvPr id="7" name="Picture 6" descr="rgbImage08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600" y="1692000"/>
            <a:ext cx="6186740" cy="46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44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3320158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</a:t>
            </a:r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Line fitting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4158033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STEP3 Compute </a:t>
            </a:r>
            <a:r>
              <a:rPr lang="en-US" sz="2400" dirty="0">
                <a:solidFill>
                  <a:srgbClr val="000000"/>
                </a:solidFill>
                <a:latin typeface="Palatino"/>
                <a:cs typeface="Palatino"/>
              </a:rPr>
              <a:t>distance from mean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755505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60307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94524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139083"/>
            <a:ext cx="6917526" cy="287311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32082" y="1623137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64615" y="5114366"/>
            <a:ext cx="3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image position metric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72096" y="2503262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Compute intensity profile metric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5883" y="2128346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33055" y="238286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07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3320158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</a:t>
            </a:r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Line fitting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4158033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STEP3 Compute </a:t>
            </a:r>
            <a:r>
              <a:rPr lang="en-US" sz="2400" dirty="0">
                <a:solidFill>
                  <a:srgbClr val="000000"/>
                </a:solidFill>
                <a:latin typeface="Palatino"/>
                <a:cs typeface="Palatino"/>
              </a:rPr>
              <a:t>distance from mean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755505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60307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94524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139083"/>
            <a:ext cx="6917526" cy="287311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32082" y="1623137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64615" y="5114366"/>
            <a:ext cx="3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image position metric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72096" y="2503262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Compute intensity profile metric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5883" y="2128346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33055" y="319346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07924" y="2269208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07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STEP2: Line fitting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7" name="Picture 6" descr="rgbImage08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600" y="1692000"/>
            <a:ext cx="6186740" cy="46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65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36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STEP2: RANSAC line fitting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I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mplementation by 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Yaniv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(2010, Insight Journal)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Robust to outliers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Non-deterministic, but fast (&lt; 5 sec for 500+ images)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77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STEP2: RANSAC line fitting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8" name="Picture 7" descr="rgbImage082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600" y="1692000"/>
            <a:ext cx="6186740" cy="46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83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STEP2: RANSAC line fitting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8" name="Picture 7" descr="rgbImage082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600" y="1692000"/>
            <a:ext cx="6186740" cy="46476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606314" y="4380002"/>
            <a:ext cx="276782" cy="26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4187" y="3946231"/>
            <a:ext cx="276782" cy="2605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50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39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3320158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</a:t>
            </a:r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Line fitting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4158033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STEP3 Compute </a:t>
            </a:r>
            <a:r>
              <a:rPr lang="en-US" sz="2400" dirty="0">
                <a:solidFill>
                  <a:srgbClr val="000000"/>
                </a:solidFill>
                <a:latin typeface="Palatino"/>
                <a:cs typeface="Palatino"/>
              </a:rPr>
              <a:t>distance from mean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755505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60307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94524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139083"/>
            <a:ext cx="6917526" cy="287311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32082" y="1623137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64615" y="5114366"/>
            <a:ext cx="3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image position metric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72096" y="2503262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Compute intensity profile metric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5883" y="2128346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33055" y="319346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07924" y="2269208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720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ckerHomo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30271"/>
            <a:ext cx="5487040" cy="40953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49"/>
            <a:ext cx="8229600" cy="763067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Motivation</a:t>
            </a:r>
            <a:endParaRPr 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</p:txBody>
      </p:sp>
      <p:pic>
        <p:nvPicPr>
          <p:cNvPr id="3" name="Picture 2" descr="rgbImage11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34228" y="4208230"/>
            <a:ext cx="1738014" cy="1305630"/>
          </a:xfrm>
          <a:prstGeom prst="rect">
            <a:avLst/>
          </a:prstGeom>
        </p:spPr>
      </p:pic>
      <p:pic>
        <p:nvPicPr>
          <p:cNvPr id="7" name="Picture 6" descr="rgbImage03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1221" y="2325149"/>
            <a:ext cx="1738014" cy="13056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52782" y="969270"/>
            <a:ext cx="294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Tracker Pose Stream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1975" y="971266"/>
            <a:ext cx="204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Image Stream</a:t>
            </a:r>
            <a:endParaRPr lang="en-US" sz="2400" dirty="0">
              <a:latin typeface="Palatino"/>
              <a:cs typeface="Palatino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571583" y="5604851"/>
            <a:ext cx="154419" cy="664470"/>
            <a:chOff x="2339260" y="5719340"/>
            <a:chExt cx="154419" cy="664470"/>
          </a:xfrm>
        </p:grpSpPr>
        <p:sp>
          <p:nvSpPr>
            <p:cNvPr id="13" name="Oval 12"/>
            <p:cNvSpPr/>
            <p:nvPr/>
          </p:nvSpPr>
          <p:spPr>
            <a:xfrm>
              <a:off x="2339260" y="6233406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341279" y="5984729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43298" y="5719340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V="1">
            <a:off x="7985360" y="1337487"/>
            <a:ext cx="0" cy="489061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16200000">
            <a:off x="7842842" y="1515454"/>
            <a:ext cx="90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Time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661915" y="2950944"/>
            <a:ext cx="647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665687" y="4819110"/>
            <a:ext cx="64774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61915" y="2545644"/>
            <a:ext cx="647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665687" y="4413810"/>
            <a:ext cx="647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8269122" y="4417761"/>
            <a:ext cx="2843" cy="38258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7577210" y="4222005"/>
            <a:ext cx="196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Time Offset</a:t>
            </a:r>
            <a:endParaRPr lang="en-US" sz="2400" dirty="0">
              <a:latin typeface="Palatino"/>
              <a:cs typeface="Palatino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661499" y="5685406"/>
            <a:ext cx="154419" cy="664470"/>
            <a:chOff x="2339260" y="5719340"/>
            <a:chExt cx="154419" cy="664470"/>
          </a:xfrm>
        </p:grpSpPr>
        <p:sp>
          <p:nvSpPr>
            <p:cNvPr id="33" name="Oval 32"/>
            <p:cNvSpPr/>
            <p:nvPr/>
          </p:nvSpPr>
          <p:spPr>
            <a:xfrm>
              <a:off x="2339260" y="6233406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341279" y="5984729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343298" y="5719340"/>
              <a:ext cx="150381" cy="1504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9427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3320158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</a:t>
            </a:r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Line fitting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4158033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STEP3 Compute </a:t>
            </a:r>
            <a:r>
              <a:rPr lang="en-US" sz="2400" dirty="0">
                <a:solidFill>
                  <a:srgbClr val="000000"/>
                </a:solidFill>
                <a:latin typeface="Palatino"/>
                <a:cs typeface="Palatino"/>
              </a:rPr>
              <a:t>distance from mean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755505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60307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94524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139083"/>
            <a:ext cx="6917526" cy="287311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32082" y="1623137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64615" y="5114366"/>
            <a:ext cx="3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image position metric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72096" y="2503262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Compute intensity profile metric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5883" y="2128346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07924" y="2269208"/>
            <a:ext cx="801421" cy="683548"/>
          </a:xfrm>
          <a:prstGeom prst="rect">
            <a:avLst/>
          </a:prstGeom>
        </p:spPr>
      </p:pic>
      <p:pic>
        <p:nvPicPr>
          <p:cNvPr id="22" name="Picture 21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5208" y="3083597"/>
            <a:ext cx="801421" cy="6835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33055" y="404459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720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Prob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4777379">
            <a:off x="6192546" y="2148461"/>
            <a:ext cx="2280421" cy="16798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STEP3: Compute distance from mean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24193" y="1985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76593" y="2138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28993" y="2290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281393" y="2443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433793" y="25955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86193" y="2747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38593" y="2900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890993" y="3052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043393" y="3205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95793" y="33575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48193" y="3509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00593" y="3662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652993" y="3814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805393" y="3967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75650" y="2296695"/>
            <a:ext cx="1802117" cy="830997"/>
            <a:chOff x="175650" y="2296695"/>
            <a:chExt cx="1802117" cy="830997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1445745" y="2810074"/>
              <a:ext cx="532022" cy="2771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75650" y="2296695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Detected line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7760748" y="3387175"/>
            <a:ext cx="373258" cy="3956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002939" y="1706047"/>
            <a:ext cx="374554" cy="387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600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USProb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4777379">
            <a:off x="6192546" y="2148461"/>
            <a:ext cx="2280421" cy="16798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STEP3: Compute distance from mean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24193" y="1985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76593" y="2138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28993" y="2290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281393" y="2443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433793" y="25955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86193" y="2747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38593" y="2900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890993" y="3052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043393" y="3205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95793" y="33575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48193" y="3509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00593" y="3662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652993" y="3814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805393" y="3967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0353" y="26344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62753" y="27868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15153" y="29392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67553" y="30916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19953" y="32440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072353" y="33964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4753" y="35488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77153" y="37012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529553" y="38536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81953" y="40060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34353" y="41584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86753" y="43108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39153" y="44632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91553" y="46156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75650" y="2296695"/>
            <a:ext cx="1802117" cy="830997"/>
            <a:chOff x="175650" y="2296695"/>
            <a:chExt cx="1802117" cy="83099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1445745" y="2810074"/>
              <a:ext cx="532022" cy="2771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75650" y="2296695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Detected line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72214" y="4742002"/>
            <a:ext cx="2381817" cy="861805"/>
            <a:chOff x="5472214" y="4742002"/>
            <a:chExt cx="2381817" cy="861805"/>
          </a:xfrm>
        </p:grpSpPr>
        <p:cxnSp>
          <p:nvCxnSpPr>
            <p:cNvPr id="41" name="Straight Arrow Connector 40"/>
            <p:cNvCxnSpPr/>
            <p:nvPr/>
          </p:nvCxnSpPr>
          <p:spPr>
            <a:xfrm flipH="1" flipV="1">
              <a:off x="5472214" y="4742002"/>
              <a:ext cx="743139" cy="2566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78588" y="4772810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Line midpoint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7760748" y="3387175"/>
            <a:ext cx="373258" cy="3956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002939" y="1706047"/>
            <a:ext cx="374554" cy="387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775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USProb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4777379">
            <a:off x="6192546" y="2148461"/>
            <a:ext cx="2280421" cy="16798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STEP3: Compute distance from mean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24193" y="1985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76593" y="2138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28993" y="2290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281393" y="2443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433793" y="25955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86193" y="2747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38593" y="2900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890993" y="3052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043393" y="3205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95793" y="33575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48193" y="3509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00593" y="3662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652993" y="3814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805393" y="3967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0353" y="26344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62753" y="27868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15153" y="29392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67553" y="30916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19953" y="32440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072353" y="33964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4753" y="3548845"/>
            <a:ext cx="108093" cy="108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77153" y="37012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529553" y="38536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81953" y="40060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34353" y="41584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86753" y="43108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39153" y="44632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91553" y="46156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75650" y="2296695"/>
            <a:ext cx="1802117" cy="830997"/>
            <a:chOff x="175650" y="2296695"/>
            <a:chExt cx="1802117" cy="83099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1445745" y="2810074"/>
              <a:ext cx="532022" cy="2771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75650" y="2296695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Detected line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72214" y="4742002"/>
            <a:ext cx="2381817" cy="861805"/>
            <a:chOff x="5472214" y="4742002"/>
            <a:chExt cx="2381817" cy="861805"/>
          </a:xfrm>
        </p:grpSpPr>
        <p:cxnSp>
          <p:nvCxnSpPr>
            <p:cNvPr id="41" name="Straight Arrow Connector 40"/>
            <p:cNvCxnSpPr/>
            <p:nvPr/>
          </p:nvCxnSpPr>
          <p:spPr>
            <a:xfrm flipH="1" flipV="1">
              <a:off x="5472214" y="4742002"/>
              <a:ext cx="743139" cy="2566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78588" y="4772810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Line midpoint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621257" y="3656925"/>
            <a:ext cx="2445605" cy="2573501"/>
            <a:chOff x="4478373" y="3122984"/>
            <a:chExt cx="2464768" cy="2715460"/>
          </a:xfrm>
        </p:grpSpPr>
        <p:cxnSp>
          <p:nvCxnSpPr>
            <p:cNvPr id="44" name="Straight Arrow Connector 43"/>
            <p:cNvCxnSpPr>
              <a:stCxn id="45" idx="0"/>
              <a:endCxn id="29" idx="4"/>
            </p:cNvCxnSpPr>
            <p:nvPr/>
          </p:nvCxnSpPr>
          <p:spPr>
            <a:xfrm flipV="1">
              <a:off x="5710758" y="3122984"/>
              <a:ext cx="438146" cy="22283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478373" y="5351313"/>
              <a:ext cx="2464768" cy="487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Mean midpoint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>
            <a:off x="7760748" y="3387175"/>
            <a:ext cx="373258" cy="3956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6002939" y="1706047"/>
            <a:ext cx="374554" cy="387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63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USProb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4777379">
            <a:off x="6192546" y="2148461"/>
            <a:ext cx="2280421" cy="1679883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7760748" y="3387175"/>
            <a:ext cx="373258" cy="3956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6002939" y="1706047"/>
            <a:ext cx="374554" cy="387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STEP3: Compute distance from mean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24193" y="1985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76593" y="2138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28993" y="2290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281393" y="2443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433793" y="25955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86193" y="2747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38593" y="2900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890993" y="3052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043393" y="3205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95793" y="33575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48193" y="35099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00593" y="36623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652993" y="38147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805393" y="3967166"/>
            <a:ext cx="4810142" cy="1486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0353" y="26344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62753" y="27868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15153" y="29392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67553" y="30916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19953" y="32440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072353" y="33964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4753" y="3548845"/>
            <a:ext cx="108093" cy="108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77153" y="37012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529553" y="38536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81953" y="40060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34353" y="41584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86753" y="43108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39153" y="44632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91553" y="4615645"/>
            <a:ext cx="108093" cy="1080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75650" y="2296695"/>
            <a:ext cx="1802117" cy="830997"/>
            <a:chOff x="175650" y="2296695"/>
            <a:chExt cx="1802117" cy="83099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1445745" y="2810074"/>
              <a:ext cx="532022" cy="2771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75650" y="2296695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Detected line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72214" y="4742002"/>
            <a:ext cx="2381817" cy="861805"/>
            <a:chOff x="5472214" y="4742002"/>
            <a:chExt cx="2381817" cy="861805"/>
          </a:xfrm>
        </p:grpSpPr>
        <p:cxnSp>
          <p:nvCxnSpPr>
            <p:cNvPr id="41" name="Straight Arrow Connector 40"/>
            <p:cNvCxnSpPr/>
            <p:nvPr/>
          </p:nvCxnSpPr>
          <p:spPr>
            <a:xfrm flipH="1" flipV="1">
              <a:off x="5472214" y="4742002"/>
              <a:ext cx="743139" cy="2566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78588" y="4772810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Line midpoint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621257" y="3656925"/>
            <a:ext cx="2445605" cy="2573501"/>
            <a:chOff x="4478373" y="3122984"/>
            <a:chExt cx="2464768" cy="2715460"/>
          </a:xfrm>
        </p:grpSpPr>
        <p:cxnSp>
          <p:nvCxnSpPr>
            <p:cNvPr id="44" name="Straight Arrow Connector 43"/>
            <p:cNvCxnSpPr>
              <a:stCxn id="45" idx="0"/>
              <a:endCxn id="29" idx="4"/>
            </p:cNvCxnSpPr>
            <p:nvPr/>
          </p:nvCxnSpPr>
          <p:spPr>
            <a:xfrm flipV="1">
              <a:off x="5710758" y="3122984"/>
              <a:ext cx="438146" cy="22283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478373" y="5351313"/>
              <a:ext cx="2464768" cy="487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Mean midpoint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2796909" y="3620673"/>
            <a:ext cx="1743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3134700" y="2729015"/>
            <a:ext cx="2844" cy="90000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36637" y="2706357"/>
            <a:ext cx="5628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75651" y="3093784"/>
            <a:ext cx="2972560" cy="2406506"/>
            <a:chOff x="121603" y="536608"/>
            <a:chExt cx="2972560" cy="2406506"/>
          </a:xfrm>
        </p:grpSpPr>
        <p:cxnSp>
          <p:nvCxnSpPr>
            <p:cNvPr id="50" name="Straight Arrow Connector 49"/>
            <p:cNvCxnSpPr/>
            <p:nvPr/>
          </p:nvCxnSpPr>
          <p:spPr>
            <a:xfrm flipV="1">
              <a:off x="1189023" y="536608"/>
              <a:ext cx="1905140" cy="143205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21603" y="1742786"/>
              <a:ext cx="1675443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Image position</a:t>
              </a:r>
            </a:p>
            <a:p>
              <a:r>
                <a:rPr lang="en-US" sz="2400" dirty="0" smtClean="0">
                  <a:latin typeface="Palatino"/>
                  <a:cs typeface="Palatino"/>
                </a:rPr>
                <a:t>metric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324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3320158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</a:t>
            </a:r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Line fitting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4158033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STEP3 Compute </a:t>
            </a:r>
            <a:r>
              <a:rPr lang="en-US" sz="2400" dirty="0">
                <a:solidFill>
                  <a:srgbClr val="000000"/>
                </a:solidFill>
                <a:latin typeface="Palatino"/>
                <a:cs typeface="Palatino"/>
              </a:rPr>
              <a:t>distance from mean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755505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60307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94524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139083"/>
            <a:ext cx="6917526" cy="287311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32082" y="1623137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64615" y="5114366"/>
            <a:ext cx="3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image position metric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72096" y="2503262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Compute intensity profile metric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5883" y="2128346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07924" y="2269208"/>
            <a:ext cx="801421" cy="683548"/>
          </a:xfrm>
          <a:prstGeom prst="rect">
            <a:avLst/>
          </a:prstGeom>
        </p:spPr>
      </p:pic>
      <p:pic>
        <p:nvPicPr>
          <p:cNvPr id="22" name="Picture 21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5208" y="3083597"/>
            <a:ext cx="801421" cy="6835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33055" y="404459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25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46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3320158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</a:t>
            </a:r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Line fitting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4158033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STEP3 Compute </a:t>
            </a:r>
            <a:r>
              <a:rPr lang="en-US" sz="2400" dirty="0">
                <a:solidFill>
                  <a:srgbClr val="000000"/>
                </a:solidFill>
                <a:latin typeface="Palatino"/>
                <a:cs typeface="Palatino"/>
              </a:rPr>
              <a:t>distance from mean</a:t>
            </a: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755505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60307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945242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139083"/>
            <a:ext cx="6917526" cy="287311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32082" y="1623137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64615" y="5114366"/>
            <a:ext cx="343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image position metric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72096" y="2503262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Compute intensity profile metric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5883" y="2128346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07924" y="2269208"/>
            <a:ext cx="801421" cy="683548"/>
          </a:xfrm>
          <a:prstGeom prst="rect">
            <a:avLst/>
          </a:prstGeom>
        </p:spPr>
      </p:pic>
      <p:pic>
        <p:nvPicPr>
          <p:cNvPr id="22" name="Picture 21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5208" y="3083597"/>
            <a:ext cx="801421" cy="683548"/>
          </a:xfrm>
          <a:prstGeom prst="rect">
            <a:avLst/>
          </a:prstGeom>
        </p:spPr>
      </p:pic>
      <p:pic>
        <p:nvPicPr>
          <p:cNvPr id="19" name="Picture 18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8980" y="3925005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25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Algorithm Overview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378301" y="2715503"/>
            <a:ext cx="3448040" cy="1296959"/>
            <a:chOff x="2134839" y="2972194"/>
            <a:chExt cx="2837444" cy="1067287"/>
          </a:xfrm>
        </p:grpSpPr>
        <p:sp>
          <p:nvSpPr>
            <p:cNvPr id="3" name="Oval 2"/>
            <p:cNvSpPr/>
            <p:nvPr/>
          </p:nvSpPr>
          <p:spPr>
            <a:xfrm>
              <a:off x="2134839" y="2972194"/>
              <a:ext cx="2837444" cy="1067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22531" y="3176784"/>
              <a:ext cx="24905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Compute tracker </a:t>
              </a: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/>
              </a:r>
              <a:b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</a:b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>position </a:t>
              </a:r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metric</a:t>
              </a:r>
              <a:endParaRPr lang="en-US" sz="2400" dirty="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018235" y="230762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02470" y="229790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4076" y="1809182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142" y="1814128"/>
            <a:ext cx="292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Tracker Sequence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38" name="Straight Arrow Connector 37"/>
          <p:cNvCxnSpPr>
            <a:stCxn id="3" idx="4"/>
          </p:cNvCxnSpPr>
          <p:nvPr/>
        </p:nvCxnSpPr>
        <p:spPr>
          <a:xfrm>
            <a:off x="2102321" y="4012462"/>
            <a:ext cx="572983" cy="567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8" idx="4"/>
          </p:cNvCxnSpPr>
          <p:nvPr/>
        </p:nvCxnSpPr>
        <p:spPr>
          <a:xfrm flipH="1">
            <a:off x="5837027" y="3989232"/>
            <a:ext cx="768467" cy="563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56990" y="5771394"/>
            <a:ext cx="218765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2773" y="5762830"/>
            <a:ext cx="210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Time Offset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254469" y="5475330"/>
            <a:ext cx="0" cy="2934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5339" y="1812971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44634" y="1831427"/>
            <a:ext cx="2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Image Sequence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81474" y="2692273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970" y="2940889"/>
            <a:ext cx="2371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Compute </a:t>
            </a: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</a:t>
            </a:r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metric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570984" y="4178371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20849" y="4426987"/>
            <a:ext cx="3074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Correlate tracker and 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metrics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553421" y="2560965"/>
            <a:ext cx="4026468" cy="1546067"/>
          </a:xfrm>
          <a:prstGeom prst="ellipse">
            <a:avLst/>
          </a:prstGeom>
          <a:solidFill>
            <a:srgbClr val="FFFF00">
              <a:alpha val="32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0620" y="2890666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9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Algorithm Overview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378301" y="2715503"/>
            <a:ext cx="3448040" cy="1296959"/>
            <a:chOff x="2134839" y="2972194"/>
            <a:chExt cx="2837444" cy="1067287"/>
          </a:xfrm>
        </p:grpSpPr>
        <p:sp>
          <p:nvSpPr>
            <p:cNvPr id="3" name="Oval 2"/>
            <p:cNvSpPr/>
            <p:nvPr/>
          </p:nvSpPr>
          <p:spPr>
            <a:xfrm>
              <a:off x="2134839" y="2972194"/>
              <a:ext cx="2837444" cy="1067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22531" y="3176784"/>
              <a:ext cx="24905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Compute tracker </a:t>
              </a: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/>
              </a:r>
              <a:b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</a:b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>position </a:t>
              </a:r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metric</a:t>
              </a:r>
              <a:endParaRPr lang="en-US" sz="2400" dirty="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018235" y="230762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02470" y="229790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4076" y="1809182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142" y="1814128"/>
            <a:ext cx="292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Tracker Sequence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38" name="Straight Arrow Connector 37"/>
          <p:cNvCxnSpPr>
            <a:stCxn id="3" idx="4"/>
          </p:cNvCxnSpPr>
          <p:nvPr/>
        </p:nvCxnSpPr>
        <p:spPr>
          <a:xfrm>
            <a:off x="2102321" y="4012462"/>
            <a:ext cx="572983" cy="567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8" idx="4"/>
          </p:cNvCxnSpPr>
          <p:nvPr/>
        </p:nvCxnSpPr>
        <p:spPr>
          <a:xfrm flipH="1">
            <a:off x="5837027" y="3989232"/>
            <a:ext cx="768467" cy="563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56990" y="5771394"/>
            <a:ext cx="218765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2773" y="5762830"/>
            <a:ext cx="210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Time Offset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254469" y="5475330"/>
            <a:ext cx="0" cy="2934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5339" y="1812971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44634" y="1831427"/>
            <a:ext cx="2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Image Sequence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81474" y="2692273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970" y="2940889"/>
            <a:ext cx="2371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Compute </a:t>
            </a: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</a:t>
            </a:r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metric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570984" y="4178371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20849" y="4426987"/>
            <a:ext cx="3074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Correlate tracker and 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metrics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pic>
        <p:nvPicPr>
          <p:cNvPr id="25" name="Picture 24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0620" y="2890666"/>
            <a:ext cx="801421" cy="683548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256443" y="4033552"/>
            <a:ext cx="4026468" cy="1546067"/>
          </a:xfrm>
          <a:prstGeom prst="ellipse">
            <a:avLst/>
          </a:prstGeom>
          <a:solidFill>
            <a:srgbClr val="FFFF00">
              <a:alpha val="32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8651" y="2826906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9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49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Normalize position metrics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Align position metrics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63298" y="246699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41491" y="1863497"/>
            <a:ext cx="347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86151" y="4659245"/>
            <a:ext cx="214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Time Offset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Correlate tracker and position metrics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74677" y="247078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1499" y="1880797"/>
            <a:ext cx="319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20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49"/>
            <a:ext cx="8229600" cy="5359692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Motivation</a:t>
            </a:r>
            <a:endParaRPr lang="en-US" sz="3200" dirty="0"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Temporal calibration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Process of finding the time offset between the tracker and image data streams</a:t>
            </a: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Temporal calibration should be: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Fully automatic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latin typeface="Palatino"/>
                <a:cs typeface="Palatino"/>
              </a:rPr>
              <a:t>Fast (&lt; 10 seconds)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Robust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No specialized hardware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latin typeface="Palatino"/>
                <a:cs typeface="Palatino"/>
              </a:rPr>
              <a:t>Ideally open source</a:t>
            </a: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42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Normalize position metrics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Align position metrics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63298" y="246699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41491" y="1863497"/>
            <a:ext cx="347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86151" y="4659245"/>
            <a:ext cx="214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Time Offset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Correlate tracker and position metrics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74677" y="247078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1499" y="1880797"/>
            <a:ext cx="319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3055" y="272061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32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/>
        </p:nvSpPr>
        <p:spPr bwMode="auto">
          <a:xfrm>
            <a:off x="492125" y="273050"/>
            <a:ext cx="8229600" cy="1483246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dirty="0" smtClean="0">
              <a:effectLst/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 Normalize tracker position metric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2" name="Picture 1" descr="trackerSign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183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STEP1 Normalize image position metric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2" name="Picture 1" descr="videoSign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28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Normalize position metrics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Align position metrics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63298" y="246699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41491" y="1863497"/>
            <a:ext cx="347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86151" y="4659245"/>
            <a:ext cx="214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Time Offset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Correlate tracker and position metrics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74677" y="247078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1499" y="1880797"/>
            <a:ext cx="319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3055" y="272061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06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Normalize position metrics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Align position metrics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63298" y="246699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41491" y="1863497"/>
            <a:ext cx="347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86151" y="4659245"/>
            <a:ext cx="214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Time Offset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Correlate tracker and position metrics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74677" y="247078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1499" y="1880797"/>
            <a:ext cx="319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233055" y="358525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8186" y="2637766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06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Cross-correlation (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Xcorr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)</a:t>
            </a:r>
          </a:p>
        </p:txBody>
      </p:sp>
      <p:pic>
        <p:nvPicPr>
          <p:cNvPr id="3" name="Picture 2" descr="SA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272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26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56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Sum of absolute differences (SAD)</a:t>
            </a:r>
          </a:p>
        </p:txBody>
      </p:sp>
      <p:pic>
        <p:nvPicPr>
          <p:cNvPr id="3" name="Picture 2" descr="XcorrMetri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272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4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um of squared differences (SSD)</a:t>
            </a:r>
          </a:p>
        </p:txBody>
      </p:sp>
      <p:pic>
        <p:nvPicPr>
          <p:cNvPr id="3" name="Picture 2" descr="SsdMetri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272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824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Xcorr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2" name="Picture 1" descr="MetricPlotCalibrated_0.46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29977" y="366252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50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59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Xcorr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3" name="Picture 2" descr="GoodAlignPortion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1236" y="1746538"/>
            <a:ext cx="3258819" cy="46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88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49"/>
            <a:ext cx="8229600" cy="5252529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Based on 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Treece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 </a:t>
            </a:r>
            <a:r>
              <a:rPr lang="en-US" sz="2400" b="0" i="1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et al.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(2003, Ultrasound in Med. &amp; 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Biol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)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Image an object that produces a line feature (e.g. bottom of a water bath)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Record data while probe undergoes periodic motion along a single axis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Extract position signals from tracker and video streams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Find the time-shift that best aligns the two signals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53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2" name="Picture 1" descr="MetricPlotCalibrated_0.46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29977" y="366252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Xcorr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012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2" name="Picture 1" descr="MetricPlotCalibrated_0.46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140605" y="374358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44724" y="373386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70164" y="364901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35743" y="373007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3254" y="3813134"/>
            <a:ext cx="801421" cy="68354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Xcorr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9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3" name="Picture 2" descr="BadAlignPortion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0173" y="1758872"/>
            <a:ext cx="5123654" cy="4615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Xcorr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95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2" name="Picture 1" descr="MetricPlotCalibrated_0.46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140605" y="374358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44724" y="373386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70164" y="364901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35743" y="3730072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3254" y="3813134"/>
            <a:ext cx="801421" cy="68354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Xcorr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99118" y="2877624"/>
            <a:ext cx="1535371" cy="1256427"/>
            <a:chOff x="6336959" y="4910876"/>
            <a:chExt cx="1783961" cy="1641461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6336959" y="5969884"/>
              <a:ext cx="512319" cy="5824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445477" y="4910876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Green leads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16054" y="2894924"/>
            <a:ext cx="1535371" cy="1256427"/>
            <a:chOff x="6336959" y="4910876"/>
            <a:chExt cx="1783961" cy="1641461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6336959" y="5969884"/>
              <a:ext cx="512319" cy="5824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45477" y="4910876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Green leads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08850" y="2925735"/>
            <a:ext cx="1535371" cy="1256427"/>
            <a:chOff x="6336959" y="4910876"/>
            <a:chExt cx="1783961" cy="1641461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336959" y="5969884"/>
              <a:ext cx="512319" cy="5824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445477" y="4910876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Green leads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4481" y="2929525"/>
            <a:ext cx="1441975" cy="1177507"/>
            <a:chOff x="6445477" y="4910876"/>
            <a:chExt cx="1675443" cy="1538356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385605" y="5937377"/>
              <a:ext cx="423884" cy="5118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445477" y="4910876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Green leads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472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2" name="Picture 1" descr="MetricPlotCalibrated_0.46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  <p:pic>
        <p:nvPicPr>
          <p:cNvPr id="11" name="Picture 10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3254" y="3813134"/>
            <a:ext cx="801421" cy="683548"/>
          </a:xfrm>
          <a:prstGeom prst="rect">
            <a:avLst/>
          </a:prstGeom>
        </p:spPr>
      </p:pic>
      <p:pic>
        <p:nvPicPr>
          <p:cNvPr id="12" name="Picture 11" descr="x-mark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8566" y="3589702"/>
            <a:ext cx="1030578" cy="1138788"/>
          </a:xfrm>
          <a:prstGeom prst="rect">
            <a:avLst/>
          </a:prstGeom>
        </p:spPr>
      </p:pic>
      <p:pic>
        <p:nvPicPr>
          <p:cNvPr id="13" name="Picture 12" descr="x-mark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68921" y="3566474"/>
            <a:ext cx="1030578" cy="1138788"/>
          </a:xfrm>
          <a:prstGeom prst="rect">
            <a:avLst/>
          </a:prstGeom>
        </p:spPr>
      </p:pic>
      <p:pic>
        <p:nvPicPr>
          <p:cNvPr id="14" name="Picture 13" descr="x-mark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0439" y="3529735"/>
            <a:ext cx="1030578" cy="1138788"/>
          </a:xfrm>
          <a:prstGeom prst="rect">
            <a:avLst/>
          </a:prstGeom>
        </p:spPr>
      </p:pic>
      <p:pic>
        <p:nvPicPr>
          <p:cNvPr id="15" name="Picture 14" descr="x-mark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69463" y="3570264"/>
            <a:ext cx="1030578" cy="113878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Xcorr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72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3" name="Picture 2" descr="MetricPlotCalibrated_0.40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SSD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956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66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3" name="Picture 2" descr="MetricPlotCalibrated_0.40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  <p:pic>
        <p:nvPicPr>
          <p:cNvPr id="8" name="Picture 7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137" y="3786114"/>
            <a:ext cx="801421" cy="683548"/>
          </a:xfrm>
          <a:prstGeom prst="rect">
            <a:avLst/>
          </a:prstGeom>
        </p:spPr>
      </p:pic>
      <p:pic>
        <p:nvPicPr>
          <p:cNvPr id="9" name="Picture 8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0392" y="3813134"/>
            <a:ext cx="801421" cy="683548"/>
          </a:xfrm>
          <a:prstGeom prst="rect">
            <a:avLst/>
          </a:prstGeom>
        </p:spPr>
      </p:pic>
      <p:pic>
        <p:nvPicPr>
          <p:cNvPr id="10" name="Picture 9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5885" y="3732074"/>
            <a:ext cx="801421" cy="68354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SSD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25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3" name="Picture 2" descr="MetricPlotCalibrated_0.40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  <p:pic>
        <p:nvPicPr>
          <p:cNvPr id="8" name="Picture 7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137" y="3786114"/>
            <a:ext cx="801421" cy="683548"/>
          </a:xfrm>
          <a:prstGeom prst="rect">
            <a:avLst/>
          </a:prstGeom>
        </p:spPr>
      </p:pic>
      <p:pic>
        <p:nvPicPr>
          <p:cNvPr id="9" name="Picture 8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0392" y="3813134"/>
            <a:ext cx="801421" cy="683548"/>
          </a:xfrm>
          <a:prstGeom prst="rect">
            <a:avLst/>
          </a:prstGeom>
        </p:spPr>
      </p:pic>
      <p:pic>
        <p:nvPicPr>
          <p:cNvPr id="10" name="Picture 9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5885" y="3732074"/>
            <a:ext cx="801421" cy="68354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SSD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52818" y="2891134"/>
            <a:ext cx="1535371" cy="1256427"/>
            <a:chOff x="6336959" y="4910876"/>
            <a:chExt cx="1783961" cy="1641461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6336959" y="5969884"/>
              <a:ext cx="512319" cy="5824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445477" y="4910876"/>
              <a:ext cx="167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Green leads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23314" y="2894923"/>
            <a:ext cx="1262550" cy="1239126"/>
            <a:chOff x="6445477" y="4910876"/>
            <a:chExt cx="1675443" cy="1407045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7134749" y="5780998"/>
              <a:ext cx="627564" cy="53692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445477" y="4910876"/>
              <a:ext cx="1675443" cy="943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Palatino"/>
                  <a:cs typeface="Palatino"/>
                </a:rPr>
                <a:t>Green lags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3779701" y="3652803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48148" y="3656593"/>
            <a:ext cx="899096" cy="9308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07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3" name="Picture 2" descr="MetricPlotCalibrated_0.40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  <p:pic>
        <p:nvPicPr>
          <p:cNvPr id="8" name="Picture 7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6137" y="3786114"/>
            <a:ext cx="801421" cy="683548"/>
          </a:xfrm>
          <a:prstGeom prst="rect">
            <a:avLst/>
          </a:prstGeom>
        </p:spPr>
      </p:pic>
      <p:pic>
        <p:nvPicPr>
          <p:cNvPr id="9" name="Picture 8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0392" y="3813134"/>
            <a:ext cx="801421" cy="683548"/>
          </a:xfrm>
          <a:prstGeom prst="rect">
            <a:avLst/>
          </a:prstGeom>
        </p:spPr>
      </p:pic>
      <p:pic>
        <p:nvPicPr>
          <p:cNvPr id="10" name="Picture 9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76861" y="3786114"/>
            <a:ext cx="801421" cy="68354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SSD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18" name="Picture 17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5956" y="3803415"/>
            <a:ext cx="801421" cy="683548"/>
          </a:xfrm>
          <a:prstGeom prst="rect">
            <a:avLst/>
          </a:prstGeom>
        </p:spPr>
      </p:pic>
      <p:pic>
        <p:nvPicPr>
          <p:cNvPr id="21" name="Picture 20" descr="Check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5885" y="3732074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275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69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Normalize position metrics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Align position metrics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63298" y="246699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41491" y="1863497"/>
            <a:ext cx="347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86151" y="4659245"/>
            <a:ext cx="214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Time Offset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Correlate tracker and position metrics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74677" y="247078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1499" y="1880797"/>
            <a:ext cx="319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233055" y="3585259"/>
            <a:ext cx="6588425" cy="6675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8186" y="2637766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6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Algorithm Overview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8301" y="2715503"/>
            <a:ext cx="3448040" cy="1296959"/>
            <a:chOff x="2134839" y="2972194"/>
            <a:chExt cx="2837444" cy="1067287"/>
          </a:xfrm>
        </p:grpSpPr>
        <p:sp>
          <p:nvSpPr>
            <p:cNvPr id="3" name="Oval 2"/>
            <p:cNvSpPr/>
            <p:nvPr/>
          </p:nvSpPr>
          <p:spPr>
            <a:xfrm>
              <a:off x="2134839" y="2972194"/>
              <a:ext cx="2837444" cy="1067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22531" y="3176784"/>
              <a:ext cx="24905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Compute tracker </a:t>
              </a: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/>
              </a:r>
              <a:b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</a:b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>position </a:t>
              </a:r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metric</a:t>
              </a:r>
              <a:endParaRPr lang="en-US" sz="2400" dirty="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018235" y="230762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02470" y="229790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4076" y="1809182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142" y="1814128"/>
            <a:ext cx="292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Tracker Sequence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38" name="Straight Arrow Connector 37"/>
          <p:cNvCxnSpPr>
            <a:stCxn id="3" idx="4"/>
          </p:cNvCxnSpPr>
          <p:nvPr/>
        </p:nvCxnSpPr>
        <p:spPr>
          <a:xfrm>
            <a:off x="2102321" y="4012462"/>
            <a:ext cx="572983" cy="567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8" idx="4"/>
          </p:cNvCxnSpPr>
          <p:nvPr/>
        </p:nvCxnSpPr>
        <p:spPr>
          <a:xfrm flipH="1">
            <a:off x="5837027" y="3989232"/>
            <a:ext cx="768467" cy="563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56990" y="5771394"/>
            <a:ext cx="218765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2773" y="5762830"/>
            <a:ext cx="210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Time Offset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254469" y="5475330"/>
            <a:ext cx="0" cy="2934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5339" y="1812971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44634" y="1831427"/>
            <a:ext cx="2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Image Sequence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81474" y="2692273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970" y="2940889"/>
            <a:ext cx="2371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Compute </a:t>
            </a: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</a:t>
            </a:r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metric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570984" y="4178371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20849" y="4426987"/>
            <a:ext cx="3074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Correlate tracker and 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metrics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9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Normalize position metrics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Align position metrics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63298" y="246699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41491" y="1863497"/>
            <a:ext cx="347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86151" y="4659245"/>
            <a:ext cx="214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Time Offset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Correlate tracker and position metrics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74677" y="247078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1499" y="1880797"/>
            <a:ext cx="319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Position Metric</a:t>
            </a:r>
            <a:endParaRPr lang="en-US" dirty="0"/>
          </a:p>
        </p:txBody>
      </p:sp>
      <p:pic>
        <p:nvPicPr>
          <p:cNvPr id="19" name="Picture 18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8186" y="2637766"/>
            <a:ext cx="801421" cy="683548"/>
          </a:xfrm>
          <a:prstGeom prst="rect">
            <a:avLst/>
          </a:prstGeom>
        </p:spPr>
      </p:pic>
      <p:pic>
        <p:nvPicPr>
          <p:cNvPr id="17" name="Picture 16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8446" y="3492685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6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Algorithm Overview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378301" y="2715503"/>
            <a:ext cx="3448040" cy="1296959"/>
            <a:chOff x="2134839" y="2972194"/>
            <a:chExt cx="2837444" cy="1067287"/>
          </a:xfrm>
        </p:grpSpPr>
        <p:sp>
          <p:nvSpPr>
            <p:cNvPr id="3" name="Oval 2"/>
            <p:cNvSpPr/>
            <p:nvPr/>
          </p:nvSpPr>
          <p:spPr>
            <a:xfrm>
              <a:off x="2134839" y="2972194"/>
              <a:ext cx="2837444" cy="1067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22531" y="3176784"/>
              <a:ext cx="24905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Compute tracker </a:t>
              </a: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/>
              </a:r>
              <a:b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</a:b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>position </a:t>
              </a:r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metric</a:t>
              </a:r>
              <a:endParaRPr lang="en-US" sz="2400" dirty="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018235" y="230762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02470" y="229790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4076" y="1809182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142" y="1814128"/>
            <a:ext cx="292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Tracker Sequence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38" name="Straight Arrow Connector 37"/>
          <p:cNvCxnSpPr>
            <a:stCxn id="3" idx="4"/>
          </p:cNvCxnSpPr>
          <p:nvPr/>
        </p:nvCxnSpPr>
        <p:spPr>
          <a:xfrm>
            <a:off x="2102321" y="4012462"/>
            <a:ext cx="572983" cy="567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8" idx="4"/>
          </p:cNvCxnSpPr>
          <p:nvPr/>
        </p:nvCxnSpPr>
        <p:spPr>
          <a:xfrm flipH="1">
            <a:off x="5837027" y="3989232"/>
            <a:ext cx="768467" cy="563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56990" y="5771394"/>
            <a:ext cx="218765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2773" y="5762830"/>
            <a:ext cx="210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Time Offset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254469" y="5475330"/>
            <a:ext cx="0" cy="2934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5339" y="1812971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44634" y="1831427"/>
            <a:ext cx="2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Image Sequence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81474" y="2692273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970" y="2940889"/>
            <a:ext cx="2371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Compute </a:t>
            </a: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</a:t>
            </a:r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metric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570984" y="4178371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20849" y="4426987"/>
            <a:ext cx="3074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Correlate tracker and 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metrics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pic>
        <p:nvPicPr>
          <p:cNvPr id="25" name="Picture 24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0620" y="2890666"/>
            <a:ext cx="801421" cy="683548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256443" y="4033552"/>
            <a:ext cx="4026468" cy="1546067"/>
          </a:xfrm>
          <a:prstGeom prst="ellipse">
            <a:avLst/>
          </a:prstGeom>
          <a:solidFill>
            <a:srgbClr val="FFFF00">
              <a:alpha val="32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8651" y="2826906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9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Algorithm Overview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378301" y="2715503"/>
            <a:ext cx="3448040" cy="1296959"/>
            <a:chOff x="2134839" y="2972194"/>
            <a:chExt cx="2837444" cy="1067287"/>
          </a:xfrm>
        </p:grpSpPr>
        <p:sp>
          <p:nvSpPr>
            <p:cNvPr id="3" name="Oval 2"/>
            <p:cNvSpPr/>
            <p:nvPr/>
          </p:nvSpPr>
          <p:spPr>
            <a:xfrm>
              <a:off x="2134839" y="2972194"/>
              <a:ext cx="2837444" cy="1067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22531" y="3176784"/>
              <a:ext cx="24905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Compute tracker </a:t>
              </a: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/>
              </a:r>
              <a:b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</a:b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>position </a:t>
              </a:r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metric</a:t>
              </a:r>
              <a:endParaRPr lang="en-US" sz="2400" dirty="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018235" y="230762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02470" y="229790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4076" y="1809182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142" y="1814128"/>
            <a:ext cx="292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Tracker Sequence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38" name="Straight Arrow Connector 37"/>
          <p:cNvCxnSpPr>
            <a:stCxn id="3" idx="4"/>
          </p:cNvCxnSpPr>
          <p:nvPr/>
        </p:nvCxnSpPr>
        <p:spPr>
          <a:xfrm>
            <a:off x="2102321" y="4012462"/>
            <a:ext cx="572983" cy="567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8" idx="4"/>
          </p:cNvCxnSpPr>
          <p:nvPr/>
        </p:nvCxnSpPr>
        <p:spPr>
          <a:xfrm flipH="1">
            <a:off x="5837027" y="3989232"/>
            <a:ext cx="768467" cy="563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56990" y="5771394"/>
            <a:ext cx="218765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2773" y="5762830"/>
            <a:ext cx="210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Time Offset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254469" y="5475330"/>
            <a:ext cx="0" cy="2934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5339" y="1812971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44634" y="1831427"/>
            <a:ext cx="2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Image Sequence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81474" y="2692273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970" y="2940889"/>
            <a:ext cx="2371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Compute </a:t>
            </a: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</a:t>
            </a:r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metric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570984" y="4178371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20849" y="4426987"/>
            <a:ext cx="3074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Correlate tracker and 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metrics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pic>
        <p:nvPicPr>
          <p:cNvPr id="25" name="Picture 24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0620" y="2890666"/>
            <a:ext cx="801421" cy="683548"/>
          </a:xfrm>
          <a:prstGeom prst="rect">
            <a:avLst/>
          </a:prstGeom>
        </p:spPr>
      </p:pic>
      <p:pic>
        <p:nvPicPr>
          <p:cNvPr id="29" name="Picture 28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8651" y="2826906"/>
            <a:ext cx="801421" cy="683548"/>
          </a:xfrm>
          <a:prstGeom prst="rect">
            <a:avLst/>
          </a:prstGeom>
        </p:spPr>
      </p:pic>
      <p:pic>
        <p:nvPicPr>
          <p:cNvPr id="32" name="Picture 31" descr="Check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2742" y="4407573"/>
            <a:ext cx="801421" cy="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9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Validation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115 sequences collected with position stage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Collected under varying parameters: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Dynamic range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latin typeface="Palatino"/>
                <a:cs typeface="Palatino"/>
              </a:rPr>
              <a:t>Depth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Gain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latin typeface="Palatino"/>
                <a:cs typeface="Palatino"/>
              </a:rPr>
              <a:t>Different materials</a:t>
            </a:r>
          </a:p>
          <a:p>
            <a:pPr marL="800100" lvl="1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latin typeface="Palatino"/>
                <a:cs typeface="Palatino"/>
              </a:rPr>
              <a:t>Number of focal points</a:t>
            </a: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latin typeface="Palatino"/>
              <a:cs typeface="Palatino"/>
            </a:endParaRP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30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sequences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collected under freehand motion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800100" lvl="1" indent="-342900" algn="l" eaLnBrk="1" hangingPunct="1">
              <a:buFont typeface="Arial"/>
              <a:buChar char="•"/>
              <a:defRPr/>
            </a:pPr>
            <a:endParaRPr lang="en-US" sz="2400" b="0" dirty="0" smtClean="0">
              <a:solidFill>
                <a:schemeClr val="tx1"/>
              </a:solidFill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36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Validation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Robotic positioning set-up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2" name="Picture 1" descr="PC30060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6030" y="1621195"/>
            <a:ext cx="6351940" cy="47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066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Validation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Robotic positioning set-up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10" name="Picture 9" descr="PC30062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6800" y="1620000"/>
            <a:ext cx="63504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191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76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Validation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Robotic positioning set-up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11" name="Picture 10" descr="PC30062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6800" y="1620000"/>
            <a:ext cx="63504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993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Validation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Freehand set-up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6" name="Picture 5" descr="PC30063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6800" y="1620000"/>
            <a:ext cx="63504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44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Results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Positioning stage: Before alignment</a:t>
            </a:r>
          </a:p>
        </p:txBody>
      </p:sp>
      <p:pic>
        <p:nvPicPr>
          <p:cNvPr id="2" name="Picture 1" descr="MetricPlotUncalibratedRoboti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69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79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Results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Positioning stage: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After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alignment</a:t>
            </a:r>
          </a:p>
        </p:txBody>
      </p:sp>
      <p:pic>
        <p:nvPicPr>
          <p:cNvPr id="2" name="Picture 1" descr="MetricPlotCalibratedRoboti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91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Algorithm Overview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378301" y="2715503"/>
            <a:ext cx="3448040" cy="1296959"/>
            <a:chOff x="2134839" y="2972194"/>
            <a:chExt cx="2837444" cy="1067287"/>
          </a:xfrm>
        </p:grpSpPr>
        <p:sp>
          <p:nvSpPr>
            <p:cNvPr id="3" name="Oval 2"/>
            <p:cNvSpPr/>
            <p:nvPr/>
          </p:nvSpPr>
          <p:spPr>
            <a:xfrm>
              <a:off x="2134839" y="2972194"/>
              <a:ext cx="2837444" cy="1067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22531" y="3176784"/>
              <a:ext cx="24905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Compute tracker </a:t>
              </a: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/>
              </a:r>
              <a:b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</a:br>
              <a:r>
                <a:rPr lang="en-CA" sz="2400" dirty="0" smtClean="0">
                  <a:solidFill>
                    <a:srgbClr val="000000"/>
                  </a:solidFill>
                  <a:latin typeface="Palatino"/>
                  <a:cs typeface="Palatino"/>
                </a:rPr>
                <a:t>position </a:t>
              </a:r>
              <a:r>
                <a:rPr lang="en-CA" sz="2400" dirty="0">
                  <a:solidFill>
                    <a:srgbClr val="000000"/>
                  </a:solidFill>
                  <a:latin typeface="Palatino"/>
                  <a:cs typeface="Palatino"/>
                </a:rPr>
                <a:t>metric</a:t>
              </a:r>
              <a:endParaRPr lang="en-US" sz="2400" dirty="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018235" y="230762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02470" y="2297904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4076" y="1809182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142" y="1814128"/>
            <a:ext cx="292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Tracker Sequence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38" name="Straight Arrow Connector 37"/>
          <p:cNvCxnSpPr>
            <a:stCxn id="3" idx="4"/>
          </p:cNvCxnSpPr>
          <p:nvPr/>
        </p:nvCxnSpPr>
        <p:spPr>
          <a:xfrm>
            <a:off x="2102321" y="4012462"/>
            <a:ext cx="572983" cy="567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8" idx="4"/>
          </p:cNvCxnSpPr>
          <p:nvPr/>
        </p:nvCxnSpPr>
        <p:spPr>
          <a:xfrm flipH="1">
            <a:off x="5837027" y="3989232"/>
            <a:ext cx="768467" cy="563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56990" y="5771394"/>
            <a:ext cx="218765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2773" y="5762830"/>
            <a:ext cx="210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Time Offset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254469" y="5475330"/>
            <a:ext cx="0" cy="2934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5339" y="1812971"/>
            <a:ext cx="2683811" cy="4913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44634" y="1831427"/>
            <a:ext cx="2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Image Sequence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881474" y="2692273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970" y="2940889"/>
            <a:ext cx="2371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Compute </a:t>
            </a: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image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</a:t>
            </a:r>
            <a:r>
              <a:rPr lang="en-CA" sz="2400" dirty="0">
                <a:solidFill>
                  <a:srgbClr val="000000"/>
                </a:solidFill>
                <a:latin typeface="Palatino"/>
                <a:cs typeface="Palatino"/>
              </a:rPr>
              <a:t>metric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570984" y="4178371"/>
            <a:ext cx="3448040" cy="129695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20849" y="4426987"/>
            <a:ext cx="3074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Correlate tracker and  </a:t>
            </a:r>
            <a:b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</a:br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position metrics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560" y="2587985"/>
            <a:ext cx="4026468" cy="1546067"/>
          </a:xfrm>
          <a:prstGeom prst="ellipse">
            <a:avLst/>
          </a:prstGeom>
          <a:solidFill>
            <a:srgbClr val="FFFF00">
              <a:alpha val="32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9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80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Results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Freehand: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Before alignment</a:t>
            </a: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2" name="Picture 1" descr="MetricPlotUncalibra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2935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313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81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Results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Freehand: After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alignment</a:t>
            </a: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2" name="Picture 1" descr="MetricPlotCalibrat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308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935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82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Results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Baseline study results for collections on two different days</a:t>
            </a: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  <p:pic>
        <p:nvPicPr>
          <p:cNvPr id="3" name="Picture 2" descr="TemporalCalibrationMarch28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28550"/>
            <a:ext cx="9144000" cy="4526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29212" y="1715767"/>
            <a:ext cx="1986210" cy="351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48823" y="1814127"/>
            <a:ext cx="1986210" cy="65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815131" y="3556579"/>
            <a:ext cx="2981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Tracker Offset (sec)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3737" y="5924616"/>
            <a:ext cx="2392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Trial Number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279534" y="1931926"/>
            <a:ext cx="89176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96818" y="2435585"/>
            <a:ext cx="89176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36552" y="1699785"/>
            <a:ext cx="604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Day one (mean=0.4091s, </a:t>
            </a:r>
            <a:r>
              <a:rPr lang="en-US" sz="2400" dirty="0" err="1" smtClean="0">
                <a:latin typeface="Palatino"/>
                <a:cs typeface="Palatino"/>
              </a:rPr>
              <a:t>std</a:t>
            </a:r>
            <a:r>
              <a:rPr lang="en-US" sz="2400" dirty="0" smtClean="0">
                <a:latin typeface="Palatino"/>
                <a:cs typeface="Palatino"/>
              </a:rPr>
              <a:t>=0.0066s) 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36552" y="2172634"/>
            <a:ext cx="568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/>
                <a:cs typeface="Palatino"/>
              </a:rPr>
              <a:t>Day </a:t>
            </a:r>
            <a:r>
              <a:rPr lang="en-US" sz="2400" dirty="0">
                <a:latin typeface="Palatino"/>
                <a:cs typeface="Palatino"/>
              </a:rPr>
              <a:t>two (mean=</a:t>
            </a:r>
            <a:r>
              <a:rPr lang="en-US" sz="2400" dirty="0" smtClean="0">
                <a:latin typeface="Palatino"/>
                <a:cs typeface="Palatino"/>
              </a:rPr>
              <a:t>0.3920s</a:t>
            </a:r>
            <a:r>
              <a:rPr lang="en-US" sz="2400" dirty="0">
                <a:latin typeface="Palatino"/>
                <a:cs typeface="Palatino"/>
              </a:rPr>
              <a:t>, </a:t>
            </a:r>
            <a:r>
              <a:rPr lang="en-US" sz="2400" dirty="0" err="1">
                <a:latin typeface="Palatino"/>
                <a:cs typeface="Palatino"/>
              </a:rPr>
              <a:t>std</a:t>
            </a:r>
            <a:r>
              <a:rPr lang="en-US" sz="2400" dirty="0">
                <a:latin typeface="Palatino"/>
                <a:cs typeface="Palatino"/>
              </a:rPr>
              <a:t>=</a:t>
            </a:r>
            <a:r>
              <a:rPr lang="en-US" sz="2400" dirty="0" smtClean="0">
                <a:latin typeface="Palatino"/>
                <a:cs typeface="Palatino"/>
              </a:rPr>
              <a:t>0.0040s) </a:t>
            </a:r>
            <a:endParaRPr lang="en-US" sz="2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58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83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 bwMode="auto">
          <a:xfrm>
            <a:off x="492125" y="273049"/>
            <a:ext cx="8229600" cy="5252529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Results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Demo</a:t>
            </a:r>
          </a:p>
        </p:txBody>
      </p:sp>
      <p:pic>
        <p:nvPicPr>
          <p:cNvPr id="6" name="TemporalCalibration0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568245" y="177718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005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84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483372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Conclusions and Future Work</a:t>
            </a: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marL="342900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Developed a temporal calibration scheme based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the work of 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Treece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 </a:t>
            </a:r>
            <a:r>
              <a:rPr lang="en-US" sz="2400" b="0" i="1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et </a:t>
            </a:r>
            <a:r>
              <a:rPr lang="en-US" sz="2400" b="0" i="1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al.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Continuing to test under a range of different imaging parameters</a:t>
            </a:r>
          </a:p>
          <a:p>
            <a:pPr marL="342900" indent="-342900" algn="l" eaLnBrk="1" hangingPunct="1">
              <a:buFont typeface="Arial"/>
              <a:buChar char="•"/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Arial"/>
              <a:buChar char="•"/>
              <a:defRPr/>
            </a:pP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Extending methodology to rotational motion (e.g. for </a:t>
            </a:r>
            <a:r>
              <a:rPr lang="en-US" sz="2400" b="0" dirty="0" err="1">
                <a:solidFill>
                  <a:schemeClr val="tx1"/>
                </a:solidFill>
                <a:effectLst/>
                <a:latin typeface="Palatino"/>
                <a:cs typeface="Palatino"/>
              </a:rPr>
              <a:t>endo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-rectal probe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)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Arial"/>
              <a:buChar char="•"/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All source code is freely available in the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P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ublic software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L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ibrary for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U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ltrasound imaging research (PLUS)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20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85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Acknowledgments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Thanks to:</a:t>
            </a:r>
          </a:p>
          <a:p>
            <a:pPr algn="l" eaLnBrk="1" hangingPunct="1">
              <a:defRPr/>
            </a:pPr>
            <a:endParaRPr lang="en-US" sz="2400" b="0" dirty="0" smtClean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Tamas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 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Ungi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: </a:t>
            </a:r>
            <a:r>
              <a:rPr lang="en-US" sz="2400" b="0" dirty="0">
                <a:solidFill>
                  <a:schemeClr val="tx1"/>
                </a:solidFill>
                <a:effectLst/>
                <a:latin typeface="Palatino"/>
                <a:cs typeface="Palatino"/>
              </a:rPr>
              <a:t>D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ata collection</a:t>
            </a: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endParaRPr lang="en-US" sz="2400" b="0" dirty="0">
              <a:solidFill>
                <a:schemeClr val="tx1"/>
              </a:solidFill>
              <a:effectLst/>
              <a:latin typeface="Palatino"/>
              <a:cs typeface="Palatino"/>
            </a:endParaRPr>
          </a:p>
          <a:p>
            <a:pPr marL="342900" indent="-342900" algn="l" eaLnBrk="1" hangingPunct="1">
              <a:buFont typeface="Wingdings" charset="2"/>
              <a:buChar char="§"/>
              <a:defRPr/>
            </a:pPr>
            <a:r>
              <a:rPr lang="en-US" sz="2400" b="0" dirty="0" err="1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Csaba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 Pinter: Integration into PLUS GUI</a:t>
            </a:r>
          </a:p>
        </p:txBody>
      </p:sp>
    </p:spTree>
    <p:extLst>
      <p:ext uri="{BB962C8B-B14F-4D97-AF65-F5344CB8AC3E}">
        <p14:creationId xmlns:p14="http://schemas.microsoft.com/office/powerpoint/2010/main" xmlns="" val="36007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AF167C6C-522F-46F9-8B89-649A2BAF5D23}" type="slidenum">
              <a:rPr lang="en-US" smtClean="0"/>
              <a:pPr>
                <a:defRPr/>
              </a:pPr>
              <a:t>86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pic>
        <p:nvPicPr>
          <p:cNvPr id="5837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62250" y="1600200"/>
            <a:ext cx="3619500" cy="4525963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65078ED0-5306-41D2-B441-8EEB52FAA8F5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Laboratory for Percutaneous Surgery (The Perk Lab) – Copyright © Queen’s University, 2011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70077" y="2868934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STEP1 Project onto principal axis             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077" y="3706809"/>
            <a:ext cx="6203847" cy="43534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00"/>
                </a:solidFill>
                <a:latin typeface="Palatino"/>
                <a:cs typeface="Palatino"/>
              </a:rPr>
              <a:t>STEP2 Compute distance from mean        </a:t>
            </a:r>
            <a:endParaRPr lang="en-US" sz="2400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cxnSp>
        <p:nvCxnSpPr>
          <p:cNvPr id="14" name="Straight Arrow Connector 13"/>
          <p:cNvCxnSpPr>
            <a:stCxn id="6" idx="2"/>
            <a:endCxn id="8" idx="0"/>
          </p:cNvCxnSpPr>
          <p:nvPr/>
        </p:nvCxnSpPr>
        <p:spPr>
          <a:xfrm>
            <a:off x="4572001" y="3304281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1" y="415184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3864" y="2494018"/>
            <a:ext cx="0" cy="402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36212" y="2480400"/>
            <a:ext cx="6917526" cy="20859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65500" y="1890517"/>
            <a:ext cx="278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Sequence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37592" y="4659245"/>
            <a:ext cx="349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0000"/>
                </a:solidFill>
                <a:latin typeface="Palatino"/>
                <a:cs typeface="Palatino"/>
              </a:rPr>
              <a:t>Tracker Position Metric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/>
        </p:nvSpPr>
        <p:spPr bwMode="auto">
          <a:xfrm>
            <a:off x="492125" y="273050"/>
            <a:ext cx="8229600" cy="1314450"/>
          </a:xfrm>
          <a:prstGeom prst="rect">
            <a:avLst/>
          </a:prstGeom>
          <a:noFill/>
          <a:ln>
            <a:noFill/>
          </a:ln>
          <a:extLst/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00000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/>
                <a:cs typeface="Palatino"/>
              </a:rPr>
              <a:t>Methodology</a:t>
            </a:r>
          </a:p>
          <a:p>
            <a:pPr algn="l" eaLnBrk="1" hangingPunct="1">
              <a:defRPr/>
            </a:pPr>
            <a:endParaRPr lang="en-US" sz="24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"/>
              <a:cs typeface="Palatino"/>
            </a:endParaRPr>
          </a:p>
          <a:p>
            <a:pPr algn="l" eaLnBrk="1" hangingPunct="1"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latin typeface="Palatino"/>
                <a:cs typeface="Palatino"/>
              </a:rPr>
              <a:t>Compute tracker position metric</a:t>
            </a:r>
          </a:p>
        </p:txBody>
      </p:sp>
    </p:spTree>
    <p:extLst>
      <p:ext uri="{BB962C8B-B14F-4D97-AF65-F5344CB8AC3E}">
        <p14:creationId xmlns:p14="http://schemas.microsoft.com/office/powerpoint/2010/main" xmlns="" val="31348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2974</Words>
  <Application>Microsoft Office PowerPoint</Application>
  <PresentationFormat>On-screen Show (4:3)</PresentationFormat>
  <Paragraphs>752</Paragraphs>
  <Slides>86</Slides>
  <Notes>85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Temporal Calibration of Tracked Freehand Ultrasound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Thank You!</vt:lpstr>
    </vt:vector>
  </TitlesOfParts>
  <Company>Queen's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Eric</cp:lastModifiedBy>
  <cp:revision>161</cp:revision>
  <dcterms:created xsi:type="dcterms:W3CDTF">2010-01-28T18:12:58Z</dcterms:created>
  <dcterms:modified xsi:type="dcterms:W3CDTF">2012-04-10T17:18:08Z</dcterms:modified>
</cp:coreProperties>
</file>